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6"/>
  </p:notesMasterIdLst>
  <p:handoutMasterIdLst>
    <p:handoutMasterId r:id="rId17"/>
  </p:handoutMasterIdLst>
  <p:sldIdLst>
    <p:sldId id="410" r:id="rId5"/>
    <p:sldId id="383" r:id="rId6"/>
    <p:sldId id="411" r:id="rId7"/>
    <p:sldId id="412" r:id="rId8"/>
    <p:sldId id="413" r:id="rId9"/>
    <p:sldId id="414" r:id="rId10"/>
    <p:sldId id="415" r:id="rId11"/>
    <p:sldId id="416" r:id="rId12"/>
    <p:sldId id="417" r:id="rId13"/>
    <p:sldId id="418" r:id="rId14"/>
    <p:sldId id="39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8A107856-5554-42FB-B03E-39F5DBC370B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32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F6756E-81DA-9FAC-70D8-556F658BDD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BEDD12-BCD5-485B-BCBC-34BB01D7923C}" type="datetimeFigureOut">
              <a:rPr lang="en-US" smtClean="0"/>
              <a:t>4/30/2025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1D415-D05A-7067-CCD3-457153D96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C230DF-5933-439D-898F-38E9AC9BA68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7095E3-54D2-CFD2-4F49-7536FC8641D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521EE01A-C0B5-5ECF-96DD-768F86AA15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4/30/2025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2453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4168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9231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1327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F555767-B3D8-BD57-1D42-7F6E1E6689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BC972B6D-098C-52F6-E990-52623B368FB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F0D3EE3-9A8C-531D-1EEE-1AFAB9F3BCA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A2BE192C-1768-890B-EC1B-5ED6E1F82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61409" y="4661717"/>
            <a:ext cx="7936230" cy="138076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670935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584005"/>
            <a:ext cx="2825115" cy="3999060"/>
          </a:xfrm>
        </p:spPr>
        <p:txBody>
          <a:bodyPr lIns="0" tIns="27432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457200" indent="0">
              <a:spcBef>
                <a:spcPts val="1800"/>
              </a:spcBef>
              <a:buNone/>
              <a:defRPr sz="2000"/>
            </a:lvl2pPr>
            <a:lvl3pPr marL="914400" indent="0">
              <a:spcBef>
                <a:spcPts val="1800"/>
              </a:spcBef>
              <a:buNone/>
              <a:defRPr sz="2000"/>
            </a:lvl3pPr>
            <a:lvl4pPr marL="1371600" indent="0">
              <a:spcBef>
                <a:spcPts val="1800"/>
              </a:spcBef>
              <a:buNone/>
              <a:defRPr sz="2000"/>
            </a:lvl4pPr>
            <a:lvl5pPr marL="1828800" indent="0">
              <a:spcBef>
                <a:spcPts val="1800"/>
              </a:spcBef>
              <a:buNone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70934" y="584005"/>
            <a:ext cx="7926705" cy="399906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3291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98408"/>
            <a:ext cx="10972800" cy="157431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AAA28-C292-C527-AD35-90836B8BB97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5523" y="2676525"/>
            <a:ext cx="5746750" cy="3597470"/>
          </a:xfrm>
        </p:spPr>
        <p:txBody>
          <a:bodyPr lIns="0">
            <a:normAutofit/>
          </a:bodyPr>
          <a:lstStyle>
            <a:lvl1pPr marL="0" indent="0">
              <a:spcBef>
                <a:spcPts val="1800"/>
              </a:spcBef>
              <a:buNone/>
              <a:defRPr sz="2000"/>
            </a:lvl1pPr>
            <a:lvl2pPr>
              <a:spcBef>
                <a:spcPts val="6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620000" y="2676525"/>
            <a:ext cx="3947160" cy="3597470"/>
          </a:xfrm>
        </p:spPr>
        <p:txBody>
          <a:bodyPr lIns="0">
            <a:normAutofit/>
          </a:bodyPr>
          <a:lstStyle>
            <a:lvl1pPr marL="342900" indent="-342900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>
              <a:spcBef>
                <a:spcPts val="1800"/>
              </a:spcBef>
              <a:defRPr sz="2000"/>
            </a:lvl2pPr>
            <a:lvl3pPr>
              <a:spcBef>
                <a:spcPts val="1800"/>
              </a:spcBef>
              <a:defRPr sz="2000"/>
            </a:lvl3pPr>
            <a:lvl4pPr>
              <a:spcBef>
                <a:spcPts val="1800"/>
              </a:spcBef>
              <a:defRPr sz="2000"/>
            </a:lvl4pPr>
            <a:lvl5pPr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9744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02400"/>
            <a:ext cx="10972800" cy="157032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94360" y="2628629"/>
            <a:ext cx="10972800" cy="3636740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109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94360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flipH="1" flipV="1">
            <a:off x="6092752" y="0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94360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58B149C6-5AAC-B8E5-5411-EA38821F6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2738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89572"/>
            <a:ext cx="6787747" cy="1593507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186153BD-9D2B-47EB-3553-1D3F6663B2A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94359" y="2281918"/>
            <a:ext cx="6787747" cy="3708517"/>
          </a:xfrm>
        </p:spPr>
        <p:txBody>
          <a:bodyPr lIns="0" tIns="228600" rIns="0" bIns="0">
            <a:normAutofit/>
          </a:bodyPr>
          <a:lstStyle>
            <a:lvl1pPr marL="283464" indent="-283464">
              <a:lnSpc>
                <a:spcPct val="80000"/>
              </a:lnSpc>
              <a:spcBef>
                <a:spcPts val="2200"/>
              </a:spcBef>
              <a:buFont typeface="Arial" panose="020B0604020202020204" pitchFamily="34" charset="0"/>
              <a:buChar char="•"/>
              <a:defRPr lang="en-US" sz="2400" b="1" i="0" kern="1200" dirty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indent="-283464">
              <a:spcBef>
                <a:spcPts val="6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D80CCC8F-9CF1-9621-04EB-DFA68FEE42D2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42" name="Date Placeholder 41">
            <a:extLst>
              <a:ext uri="{FF2B5EF4-FFF2-40B4-BE49-F238E27FC236}">
                <a16:creationId xmlns:a16="http://schemas.microsoft.com/office/drawing/2014/main" id="{29CE2856-DB8F-5603-C085-74C70560FAC8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79826C1-7A52-DA25-F422-EE62DED7D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0552" cy="0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8089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79D0555-EBDC-B53A-212D-A5921795FE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80543"/>
          </a:xfrm>
          <a:custGeom>
            <a:avLst/>
            <a:gdLst>
              <a:gd name="connsiteX0" fmla="*/ 6309360 w 12192000"/>
              <a:gd name="connsiteY0" fmla="*/ 3951843 h 6880543"/>
              <a:gd name="connsiteX1" fmla="*/ 6309360 w 12192000"/>
              <a:gd name="connsiteY1" fmla="*/ 4052427 h 6880543"/>
              <a:gd name="connsiteX2" fmla="*/ 8442960 w 12192000"/>
              <a:gd name="connsiteY2" fmla="*/ 4052427 h 6880543"/>
              <a:gd name="connsiteX3" fmla="*/ 8442960 w 12192000"/>
              <a:gd name="connsiteY3" fmla="*/ 3951843 h 6880543"/>
              <a:gd name="connsiteX4" fmla="*/ 0 w 12192000"/>
              <a:gd name="connsiteY4" fmla="*/ 0 h 6880543"/>
              <a:gd name="connsiteX5" fmla="*/ 12192000 w 12192000"/>
              <a:gd name="connsiteY5" fmla="*/ 0 h 6880543"/>
              <a:gd name="connsiteX6" fmla="*/ 12192000 w 12192000"/>
              <a:gd name="connsiteY6" fmla="*/ 6880543 h 6880543"/>
              <a:gd name="connsiteX7" fmla="*/ 0 w 12192000"/>
              <a:gd name="connsiteY7" fmla="*/ 6880543 h 6880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80543">
                <a:moveTo>
                  <a:pt x="6309360" y="3951843"/>
                </a:moveTo>
                <a:lnTo>
                  <a:pt x="6309360" y="4052427"/>
                </a:lnTo>
                <a:lnTo>
                  <a:pt x="8442960" y="4052427"/>
                </a:lnTo>
                <a:lnTo>
                  <a:pt x="8442960" y="395184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80543"/>
                </a:lnTo>
                <a:lnTo>
                  <a:pt x="0" y="6880543"/>
                </a:lnTo>
                <a:close/>
              </a:path>
            </a:pathLst>
          </a:custGeom>
        </p:spPr>
        <p:txBody>
          <a:bodyPr wrap="square" tIns="18288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09359" y="444933"/>
            <a:ext cx="5477479" cy="329184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60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96BA398-1ED2-1FCA-63B9-8915A8C7A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309360" y="3951843"/>
            <a:ext cx="2133600" cy="10058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69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9835" y="43052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9973BC6-F6E5-0B3B-C8AB-0AC4020D4E8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-11113"/>
            <a:ext cx="5791200" cy="6880226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9835" y="456860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9169ED6-4B82-6844-119F-AC15CDF2D3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914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57F1500-1A16-D1EF-4F0C-030852B291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2D07A0BE-3890-193E-9439-F294E61A7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C05217ED-C258-E6CE-BA7F-28A6EA41B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F3E11A1F-14DD-BA35-D7D7-4D4ADEAA348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14541B0-973F-7E21-1019-D2FB83C8C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102875"/>
            <a:ext cx="10873740" cy="1680205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6FE0DC0-B0D7-F4D6-8038-177AD7A8C21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657600" y="2282008"/>
            <a:ext cx="7810500" cy="3699328"/>
          </a:xfrm>
        </p:spPr>
        <p:txBody>
          <a:bodyPr lIns="0" tIns="228600" rIns="0" bIns="0">
            <a:normAutofit/>
          </a:bodyPr>
          <a:lstStyle>
            <a:lvl1pPr marL="283464" indent="-283464">
              <a:spcBef>
                <a:spcPts val="1800"/>
              </a:spcBef>
              <a:buFont typeface="Arial" panose="020B0604020202020204" pitchFamily="34" charset="0"/>
              <a:buChar char="•"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ED58739-4346-5104-B1AC-89ED035912A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72B8D-F380-9F1A-C8E6-BDD2352B1763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02964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9904" y="411479"/>
            <a:ext cx="5486400" cy="32918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lnSpc>
                <a:spcPct val="80000"/>
              </a:lnSpc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09360" y="3950208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9905" y="4549552"/>
            <a:ext cx="5486400" cy="16459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97D5AF2-684A-4A8D-3D82-B57D7AC446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2" name="Freeform 4">
              <a:extLst>
                <a:ext uri="{FF2B5EF4-FFF2-40B4-BE49-F238E27FC236}">
                  <a16:creationId xmlns:a16="http://schemas.microsoft.com/office/drawing/2014/main" id="{8CF5F650-F8F0-F4FE-44DA-1F14ADE428B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8870924-E47D-404F-59B5-BD1C58F7B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80806A65-E4FC-2F52-65B3-CC181E620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360" y="278129"/>
            <a:ext cx="9778365" cy="149459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14DA3C5-63E4-BAFB-1D68-47F71EEEE53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9436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BD11386D-847E-8CF5-E56A-42E80A65A08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881898" y="2676525"/>
            <a:ext cx="4490827" cy="3597470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14884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1056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42E558A9-6DD6-E21D-3A8F-6707E1DD19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2" name="AutoShape 24">
              <a:extLst>
                <a:ext uri="{FF2B5EF4-FFF2-40B4-BE49-F238E27FC236}">
                  <a16:creationId xmlns:a16="http://schemas.microsoft.com/office/drawing/2014/main" id="{3FC994E4-318C-1E66-B4E4-8F8FD08E0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17C00E6B-F625-6D6C-8364-9DD9F3C3628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C6197B87-4F65-7981-9463-84830CD36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6AA517C-7217-D864-B7E7-40984A288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524013C6-491C-CAA2-5BD6-7C73596711C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18885" y="3499667"/>
            <a:ext cx="4939666" cy="2542810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347460" y="6313170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07FA9C-C4D5-89EC-C457-5F329A338E1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03885" y="457201"/>
            <a:ext cx="5198269" cy="2305050"/>
          </a:xfrm>
        </p:spPr>
        <p:txBody>
          <a:bodyPr lIns="0" tIns="274320">
            <a:normAutofit/>
          </a:bodyPr>
          <a:lstStyle>
            <a:lvl1pPr marL="457200" indent="-457200">
              <a:spcBef>
                <a:spcPts val="1800"/>
              </a:spcBef>
              <a:buFont typeface="+mj-lt"/>
              <a:buAutoNum type="arabicPeriod"/>
              <a:defRPr sz="2000"/>
            </a:lvl1pPr>
            <a:lvl2pPr marL="914400" indent="-457200">
              <a:spcBef>
                <a:spcPts val="1800"/>
              </a:spcBef>
              <a:buFont typeface="+mj-lt"/>
              <a:buAutoNum type="alphaLcPeriod"/>
              <a:defRPr sz="2000"/>
            </a:lvl2pPr>
            <a:lvl3pPr marL="1371600" indent="-457200">
              <a:spcBef>
                <a:spcPts val="1800"/>
              </a:spcBef>
              <a:buFont typeface="+mj-lt"/>
              <a:buAutoNum type="arabicParenR"/>
              <a:defRPr sz="2000"/>
            </a:lvl3pPr>
            <a:lvl4pPr marL="1371600" indent="0">
              <a:spcBef>
                <a:spcPts val="1800"/>
              </a:spcBef>
              <a:buFont typeface="+mj-lt"/>
              <a:buNone/>
              <a:defRPr sz="2000"/>
            </a:lvl4pPr>
            <a:lvl5pPr marL="2286000" indent="-457200">
              <a:spcBef>
                <a:spcPts val="1800"/>
              </a:spcBef>
              <a:buFont typeface="+mj-lt"/>
              <a:buAutoNum type="arabicPeriod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3AC171DA-232D-44C1-6B93-40BACB298F4B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94360" y="2810595"/>
            <a:ext cx="5198269" cy="3319513"/>
          </a:xfrm>
        </p:spPr>
        <p:txBody>
          <a:bodyPr lIns="0" tIns="4572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marL="283464" indent="-283464">
              <a:spcBef>
                <a:spcPts val="1800"/>
              </a:spcBef>
              <a:defRPr sz="2000"/>
            </a:lvl2pPr>
            <a:lvl3pPr marL="548640" indent="-283464">
              <a:spcBef>
                <a:spcPts val="1800"/>
              </a:spcBef>
              <a:defRPr sz="2000"/>
            </a:lvl3pPr>
            <a:lvl4pPr marL="822960" indent="-283464">
              <a:spcBef>
                <a:spcPts val="1800"/>
              </a:spcBef>
              <a:defRPr sz="2000"/>
            </a:lvl4pPr>
            <a:lvl5pPr marL="1005840"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54606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5310" y="278129"/>
            <a:ext cx="5063490" cy="2354026"/>
          </a:xfrm>
          <a:prstGeom prst="rect">
            <a:avLst/>
          </a:prstGeom>
        </p:spPr>
        <p:txBody>
          <a:bodyPr lIns="0" tIns="0" rIns="0" bIns="0" anchor="b" anchorCtr="0">
            <a:no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 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1EF4505D-6803-3813-7738-049963427819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94360" y="3279579"/>
            <a:ext cx="5044440" cy="2994415"/>
          </a:xfrm>
        </p:spPr>
        <p:txBody>
          <a:bodyPr lIns="0" tIns="228600" rIns="0" bIns="0">
            <a:normAutofit/>
          </a:bodyPr>
          <a:lstStyle>
            <a:lvl1pPr marL="0" indent="0">
              <a:spcBef>
                <a:spcPts val="1800"/>
              </a:spcBef>
              <a:buFont typeface="Arial" panose="020B0604020202020204" pitchFamily="34" charset="0"/>
              <a:buNone/>
              <a:defRPr sz="2000"/>
            </a:lvl1pPr>
            <a:lvl2pPr indent="-283464">
              <a:spcBef>
                <a:spcPts val="1800"/>
              </a:spcBef>
              <a:defRPr sz="2000"/>
            </a:lvl2pPr>
            <a:lvl3pPr indent="-283464">
              <a:spcBef>
                <a:spcPts val="1800"/>
              </a:spcBef>
              <a:defRPr sz="2000"/>
            </a:lvl3pPr>
            <a:lvl4pPr indent="-283464">
              <a:spcBef>
                <a:spcPts val="1800"/>
              </a:spcBef>
              <a:defRPr sz="2000"/>
            </a:lvl4pPr>
            <a:lvl5pPr indent="-283464">
              <a:spcBef>
                <a:spcPts val="1800"/>
              </a:spcBef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6081BA-9135-73B1-DCE5-77FD12431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94360" y="2997459"/>
            <a:ext cx="2133600" cy="3992"/>
          </a:xfrm>
          <a:prstGeom prst="line">
            <a:avLst/>
          </a:prstGeom>
          <a:ln w="101600">
            <a:solidFill>
              <a:schemeClr val="tx2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58637A-5D36-6127-19BC-C203E23FA4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118225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D79B4B-A9BD-581F-536E-DE7CF728F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C5EA2E64-5690-A56B-7051-476EC7BADA5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293197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133648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>
                <a:latin typeface="+mn-lt"/>
              </a:rPr>
              <a:t>30.5.2025.</a:t>
            </a:r>
            <a:endParaRPr lang="en-US" dirty="0">
              <a:latin typeface="+mn-lt"/>
            </a:endParaRPr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9436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1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1" r:id="rId1"/>
    <p:sldLayoutId id="2147483698" r:id="rId2"/>
    <p:sldLayoutId id="2147483710" r:id="rId3"/>
    <p:sldLayoutId id="2147483700" r:id="rId4"/>
    <p:sldLayoutId id="2147483701" r:id="rId5"/>
    <p:sldLayoutId id="2147483659" r:id="rId6"/>
    <p:sldLayoutId id="2147483709" r:id="rId7"/>
    <p:sldLayoutId id="2147483708" r:id="rId8"/>
    <p:sldLayoutId id="2147483707" r:id="rId9"/>
    <p:sldLayoutId id="2147483706" r:id="rId10"/>
    <p:sldLayoutId id="2147483705" r:id="rId11"/>
    <p:sldLayoutId id="2147483704" r:id="rId12"/>
    <p:sldLayoutId id="2147483703" r:id="rId13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83464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83464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1D9D6-2977-ABCD-FDF8-51AFA5064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904" y="411479"/>
            <a:ext cx="5486400" cy="3291840"/>
          </a:xfrm>
        </p:spPr>
        <p:txBody>
          <a:bodyPr/>
          <a:lstStyle/>
          <a:p>
            <a:r>
              <a:rPr lang="hr-HR" noProof="0" dirty="0"/>
              <a:t>Sigurnosni sustav s PIR senzorom i IR upravljanjem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0E5396-E37F-6F5C-F041-695EC6E23CE7}"/>
              </a:ext>
            </a:extLst>
          </p:cNvPr>
          <p:cNvSpPr txBox="1"/>
          <p:nvPr/>
        </p:nvSpPr>
        <p:spPr>
          <a:xfrm>
            <a:off x="6309904" y="4068147"/>
            <a:ext cx="356001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noProof="0" dirty="0">
                <a:solidFill>
                  <a:schemeClr val="bg1"/>
                </a:solidFill>
              </a:rPr>
              <a:t>Student: Maja Vignjević</a:t>
            </a:r>
            <a:br>
              <a:rPr lang="hr-HR" noProof="0" dirty="0">
                <a:solidFill>
                  <a:schemeClr val="bg1"/>
                </a:solidFill>
              </a:rPr>
            </a:br>
            <a:r>
              <a:rPr lang="hr-HR" noProof="0" dirty="0">
                <a:solidFill>
                  <a:schemeClr val="bg1"/>
                </a:solidFill>
              </a:rPr>
              <a:t>Kolegij: Razvoj ugradbenih sustava</a:t>
            </a:r>
          </a:p>
          <a:p>
            <a:r>
              <a:rPr lang="hr-HR" noProof="0" dirty="0">
                <a:solidFill>
                  <a:schemeClr val="bg1"/>
                </a:solidFill>
              </a:rPr>
              <a:t>Tehničko veleučilište u Zagrebu</a:t>
            </a:r>
          </a:p>
        </p:txBody>
      </p:sp>
    </p:spTree>
    <p:extLst>
      <p:ext uri="{BB962C8B-B14F-4D97-AF65-F5344CB8AC3E}">
        <p14:creationId xmlns:p14="http://schemas.microsoft.com/office/powerpoint/2010/main" val="339030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EF82-8383-3BF0-ACA4-478CA4443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Zaključak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AEAD8-DA57-1B33-1B8A-25E491E95C4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None/>
            </a:pPr>
            <a:r>
              <a:rPr lang="hr-HR" b="1" noProof="0" dirty="0"/>
              <a:t>Postignuća projekta: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Uspješna realizacija sigurnosnog sustava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Funkcionalnosti implementirane u skladu sa zahtjevima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Sustav je pouzdan i energetski učinkovit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Pruža osnovu za daljnji razvoj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429CAB-F68D-8193-BAF6-F99D0C6053F9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10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D335C8-1166-7A20-024F-1A71EA9A7A74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2858340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0C1B7-6E4E-3DEE-50C0-1CA3B14303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4360" y="411479"/>
            <a:ext cx="5486400" cy="3291840"/>
          </a:xfrm>
        </p:spPr>
        <p:txBody>
          <a:bodyPr/>
          <a:lstStyle/>
          <a:p>
            <a:r>
              <a:rPr lang="hr-HR" noProof="0" dirty="0"/>
              <a:t>Hvala na pažnji!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E734F0-2DDD-AF70-F13D-F9E4C192941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4360" y="4549552"/>
            <a:ext cx="5486400" cy="1645920"/>
          </a:xfrm>
        </p:spPr>
        <p:txBody>
          <a:bodyPr/>
          <a:lstStyle/>
          <a:p>
            <a:r>
              <a:rPr lang="hr-HR" noProof="0" dirty="0"/>
              <a:t>Maja Vignjević</a:t>
            </a:r>
          </a:p>
          <a:p>
            <a:r>
              <a:rPr lang="hr-HR" noProof="0" dirty="0"/>
              <a:t>mvignjevi@tvz.hr</a:t>
            </a:r>
          </a:p>
        </p:txBody>
      </p:sp>
    </p:spTree>
    <p:extLst>
      <p:ext uri="{BB962C8B-B14F-4D97-AF65-F5344CB8AC3E}">
        <p14:creationId xmlns:p14="http://schemas.microsoft.com/office/powerpoint/2010/main" val="4261132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0BF65-C84B-45C3-72CA-AFDA68851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189572"/>
            <a:ext cx="6787747" cy="1593507"/>
          </a:xfrm>
        </p:spPr>
        <p:txBody>
          <a:bodyPr/>
          <a:lstStyle/>
          <a:p>
            <a:r>
              <a:rPr lang="hr-HR" noProof="0" dirty="0"/>
              <a:t>Sadržaj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8EBC2C-6DD7-5003-38EB-40753046FE8C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3725" y="2281238"/>
            <a:ext cx="6788150" cy="3904958"/>
          </a:xfrm>
        </p:spPr>
        <p:txBody>
          <a:bodyPr tIns="457200">
            <a:normAutofit fontScale="85000" lnSpcReduction="20000"/>
          </a:bodyPr>
          <a:lstStyle/>
          <a:p>
            <a:r>
              <a:rPr lang="hr-HR" noProof="0" dirty="0"/>
              <a:t>Uvod</a:t>
            </a:r>
          </a:p>
          <a:p>
            <a:r>
              <a:rPr lang="hr-HR" noProof="0" dirty="0"/>
              <a:t>Tehnički zahtjevi</a:t>
            </a:r>
          </a:p>
          <a:p>
            <a:r>
              <a:rPr lang="hr-HR" noProof="0" dirty="0"/>
              <a:t>Arhitektura sustava</a:t>
            </a:r>
          </a:p>
          <a:p>
            <a:r>
              <a:rPr lang="hr-HR" noProof="0" dirty="0"/>
              <a:t>Glavne funkcionalnosti</a:t>
            </a:r>
          </a:p>
          <a:p>
            <a:r>
              <a:rPr lang="hr-HR" noProof="0" dirty="0"/>
              <a:t>Demonstracija (video)</a:t>
            </a:r>
          </a:p>
          <a:p>
            <a:r>
              <a:rPr lang="hr-HR" noProof="0" dirty="0"/>
              <a:t>Testiranje</a:t>
            </a:r>
          </a:p>
          <a:p>
            <a:r>
              <a:rPr lang="hr-HR" noProof="0" dirty="0"/>
              <a:t>Budućnost</a:t>
            </a:r>
          </a:p>
          <a:p>
            <a:r>
              <a:rPr lang="hr-HR" noProof="0" dirty="0"/>
              <a:t>Zaključak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820AD-880C-E6E3-5D43-4EEF84A7F8C8}"/>
              </a:ext>
            </a:extLst>
          </p:cNvPr>
          <p:cNvSpPr>
            <a:spLocks noGrp="1"/>
          </p:cNvSpPr>
          <p:nvPr>
            <p:ph type="dt" sz="half" idx="25"/>
          </p:nvPr>
        </p:nvSpPr>
        <p:spPr>
          <a:xfrm>
            <a:off x="593725" y="6332219"/>
            <a:ext cx="1313180" cy="247651"/>
          </a:xfrm>
        </p:spPr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3346685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4DC63-5AB3-64CB-A886-73402B867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Uvod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A2BBE-AB34-A8A6-392A-DA8775CF2EC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94359" y="2281918"/>
            <a:ext cx="6787747" cy="3437747"/>
          </a:xfrm>
        </p:spPr>
        <p:txBody>
          <a:bodyPr vert="horz" lIns="0" tIns="228600" rIns="0" bIns="0" rtlCol="0">
            <a:normAutofit/>
          </a:bodyPr>
          <a:lstStyle/>
          <a:p>
            <a:pPr>
              <a:lnSpc>
                <a:spcPct val="90000"/>
              </a:lnSpc>
              <a:spcBef>
                <a:spcPts val="1800"/>
              </a:spcBef>
              <a:buNone/>
            </a:pPr>
            <a:r>
              <a:rPr lang="hr-HR" sz="2000" dirty="0">
                <a:solidFill>
                  <a:schemeClr val="bg1"/>
                </a:solidFill>
              </a:rPr>
              <a:t>Sigurnosni sustav za detekciju pokreta</a:t>
            </a: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 err="1">
                <a:solidFill>
                  <a:schemeClr val="bg1"/>
                </a:solidFill>
              </a:rPr>
              <a:t>Wokwi</a:t>
            </a:r>
            <a:r>
              <a:rPr lang="hr-HR" sz="2000" b="0" dirty="0">
                <a:solidFill>
                  <a:schemeClr val="bg1"/>
                </a:solidFill>
              </a:rPr>
              <a:t> simulacija</a:t>
            </a: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>
                <a:solidFill>
                  <a:schemeClr val="bg1"/>
                </a:solidFill>
              </a:rPr>
              <a:t>Arduino </a:t>
            </a:r>
            <a:r>
              <a:rPr lang="hr-HR" sz="2000" b="0" dirty="0" err="1">
                <a:solidFill>
                  <a:schemeClr val="bg1"/>
                </a:solidFill>
              </a:rPr>
              <a:t>mikrokontroler</a:t>
            </a:r>
            <a:endParaRPr lang="hr-HR" sz="2000" b="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>
                <a:solidFill>
                  <a:schemeClr val="bg1"/>
                </a:solidFill>
              </a:rPr>
              <a:t>Detekcija pokreta, aktivacija alarma</a:t>
            </a: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>
                <a:solidFill>
                  <a:schemeClr val="bg1"/>
                </a:solidFill>
              </a:rPr>
              <a:t>Upravljanje sustavom putem IR daljinskog upravljača</a:t>
            </a:r>
          </a:p>
          <a:p>
            <a:pPr>
              <a:lnSpc>
                <a:spcPct val="90000"/>
              </a:lnSpc>
              <a:spcBef>
                <a:spcPts val="1800"/>
              </a:spcBef>
            </a:pPr>
            <a:r>
              <a:rPr lang="hr-HR" sz="2000" b="0" dirty="0">
                <a:solidFill>
                  <a:schemeClr val="bg1"/>
                </a:solidFill>
              </a:rPr>
              <a:t>Fokus na sigurnost prostora i energetsku učinkovitost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303F15-7304-7686-1110-285CE5BA142D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3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F71F1-CD21-B143-AAA1-D03D4B4442F0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331863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734AF-427E-C012-B618-5DF380D3E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Tehnički zahtjevi</a:t>
            </a:r>
            <a:br>
              <a:rPr lang="hr-HR" noProof="0" dirty="0"/>
            </a:br>
            <a:endParaRPr lang="hr-HR" noProof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44F4F-5150-1A44-85B3-240CD525BCA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None/>
            </a:pPr>
            <a:r>
              <a:rPr lang="hr-HR" b="1" noProof="0" dirty="0"/>
              <a:t>Ključne funkcije sustava: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Detekcija pokreta pomoću PIR senzora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Aktivacija LED i </a:t>
            </a:r>
            <a:r>
              <a:rPr lang="hr-HR" noProof="0" dirty="0" err="1"/>
              <a:t>buzzera</a:t>
            </a:r>
            <a:r>
              <a:rPr lang="hr-HR" noProof="0" dirty="0"/>
              <a:t> pri detekciji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Gašenje alarma fizičkim gumbom ili IR daljinskim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 err="1"/>
              <a:t>Sleep</a:t>
            </a:r>
            <a:r>
              <a:rPr lang="hr-HR" noProof="0" dirty="0"/>
              <a:t> mode za štednju energije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Pokretanje i gašenje sustava IR upravljačem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8C92A-572E-72AA-CDA0-63C0B153676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4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C6934A-D488-6896-EA4B-D96BA7D803F2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546528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8CBA6-7A40-10C6-2C45-709FC56DB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Arhitektura sustava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FFD8DC-B859-C38E-AB8A-D3ACC2EB0225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94360" y="2676525"/>
            <a:ext cx="4490827" cy="3061802"/>
          </a:xfrm>
        </p:spPr>
        <p:txBody>
          <a:bodyPr>
            <a:normAutofit lnSpcReduction="10000"/>
          </a:bodyPr>
          <a:lstStyle/>
          <a:p>
            <a:pPr>
              <a:buNone/>
            </a:pPr>
            <a:r>
              <a:rPr lang="hr-HR" b="1" noProof="0" dirty="0"/>
              <a:t>Hardverske komponente dostupne u </a:t>
            </a:r>
            <a:r>
              <a:rPr lang="hr-HR" b="1" noProof="0" dirty="0" err="1"/>
              <a:t>Wokwi</a:t>
            </a:r>
            <a:r>
              <a:rPr lang="hr-HR" b="1" noProof="0" dirty="0"/>
              <a:t> simulatoru: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Arduino UNO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PIR senzor pokreta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LED dioda i </a:t>
            </a:r>
            <a:r>
              <a:rPr lang="hr-HR" noProof="0" dirty="0" err="1"/>
              <a:t>piezo</a:t>
            </a:r>
            <a:r>
              <a:rPr lang="hr-HR" noProof="0" dirty="0"/>
              <a:t> </a:t>
            </a:r>
            <a:r>
              <a:rPr lang="hr-HR" noProof="0" dirty="0" err="1"/>
              <a:t>buzzer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LCD 20x4 ekran s I2C sučeljem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IR prijemnik + daljinski upravljač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1354E9-1A68-3F7F-A5EA-5E35B8B504A8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hr-HR" b="1" noProof="0" dirty="0"/>
              <a:t>Povezanost: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Senzor ➔ kontroler ➔ </a:t>
            </a:r>
            <a:r>
              <a:rPr lang="hr-HR" noProof="0" dirty="0" err="1"/>
              <a:t>aktuatori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LCD ➔ prikaz statusa sustava</a:t>
            </a:r>
          </a:p>
          <a:p>
            <a:endParaRPr lang="hr-HR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1F07AD-3E3B-7CC9-F42B-8852FF083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5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4CF348-F66C-D80C-F5BF-8AB20763B179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234312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855FB-FCFC-7521-26B1-BB0BAC97A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Glavne funkcionalnosti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B0602-C7B1-387C-E6FF-55D287A7B82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None/>
            </a:pPr>
            <a:r>
              <a:rPr lang="hr-HR" b="1" noProof="0" dirty="0"/>
              <a:t>Funkcionalnosti sustava: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Pouzdana detekcija pokreta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Signalizacija upozorenja (LED + </a:t>
            </a:r>
            <a:r>
              <a:rPr lang="hr-HR" noProof="0" dirty="0" err="1"/>
              <a:t>buzzer</a:t>
            </a:r>
            <a:r>
              <a:rPr lang="hr-HR" noProof="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Upravljanje alarmom: gumb ili IR tipka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Pokretanje i gašenje cijelog sustava IR upravljačem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Ulazak u </a:t>
            </a:r>
            <a:r>
              <a:rPr lang="hr-HR" noProof="0" dirty="0" err="1"/>
              <a:t>sleep</a:t>
            </a:r>
            <a:r>
              <a:rPr lang="hr-HR" noProof="0" dirty="0"/>
              <a:t> </a:t>
            </a:r>
            <a:r>
              <a:rPr lang="hr-HR" noProof="0" dirty="0" err="1"/>
              <a:t>mod</a:t>
            </a:r>
            <a:r>
              <a:rPr lang="hr-HR" noProof="0" dirty="0"/>
              <a:t> kad nema aktivnosti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93CD93-5116-5081-1D00-4CB2BA2FC210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6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E28DF9-2AAE-8313-C993-47933849C5B1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2978060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D756063-5DF0-1948-BBF4-34458C59F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Demonstracija - video</a:t>
            </a:r>
          </a:p>
        </p:txBody>
      </p:sp>
      <p:pic>
        <p:nvPicPr>
          <p:cNvPr id="2" name="DemoVideo">
            <a:hlinkClick r:id="" action="ppaction://media"/>
            <a:extLst>
              <a:ext uri="{FF2B5EF4-FFF2-40B4-BE49-F238E27FC236}">
                <a16:creationId xmlns:a16="http://schemas.microsoft.com/office/drawing/2014/main" id="{C2F8E913-369D-97A3-BBCF-0B75542BAEA7}"/>
              </a:ext>
            </a:extLst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975" y="2281238"/>
            <a:ext cx="6596063" cy="3709987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3098C-F236-E014-D995-011D3C84C35E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7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2C6091-91A8-658D-5B0C-9912D7207734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054965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57D8B-923F-44C3-69D8-6F9771114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Testiranje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5B5CFB-0E1F-5B99-E71F-B6A5A79CDD7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None/>
            </a:pPr>
            <a:r>
              <a:rPr lang="hr-HR" b="1" noProof="0" dirty="0"/>
              <a:t>Rezultati testiranja:</a:t>
            </a:r>
            <a:endParaRPr lang="hr-HR" noProof="0" dirty="0"/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Detekcija pokreta točna i brza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Aktivacija i deaktivacija alarma bez grešaka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 err="1"/>
              <a:t>Sleep</a:t>
            </a:r>
            <a:r>
              <a:rPr lang="hr-HR" noProof="0" dirty="0"/>
              <a:t> mode stabilan i pouzdan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IR kontrola sustava (PLAY i POWER) pouzdana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hr-HR" noProof="0" dirty="0"/>
              <a:t>Svi funkcionalni zahtjevi ispunjeni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290D3E-9C3C-4944-4D0A-8EB068C59E4C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8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75EA6-3816-7D47-129D-FCDD1F070A97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1216316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1ABC2-F525-2A58-02D5-826B1AC4D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noProof="0" dirty="0"/>
              <a:t>Budućnost - ideje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2AD8E1-230E-4E14-6A01-0BCE70F395A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hr-HR" sz="2000" dirty="0">
                <a:solidFill>
                  <a:schemeClr val="bg1"/>
                </a:solidFill>
              </a:rPr>
              <a:t>Mogućnosti nadogradnje: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 err="1">
                <a:solidFill>
                  <a:schemeClr val="bg1"/>
                </a:solidFill>
              </a:rPr>
              <a:t>Ugradnja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kamere</a:t>
            </a:r>
            <a:r>
              <a:rPr lang="en-US" sz="2000" b="0" dirty="0">
                <a:solidFill>
                  <a:schemeClr val="bg1"/>
                </a:solidFill>
              </a:rPr>
              <a:t> za </a:t>
            </a:r>
            <a:r>
              <a:rPr lang="en-US" sz="2000" b="0" dirty="0" err="1">
                <a:solidFill>
                  <a:schemeClr val="bg1"/>
                </a:solidFill>
              </a:rPr>
              <a:t>naprednu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detekciju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pokreta</a:t>
            </a:r>
            <a:endParaRPr lang="en-US" sz="2000" b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 err="1">
                <a:solidFill>
                  <a:schemeClr val="bg1"/>
                </a:solidFill>
              </a:rPr>
              <a:t>Prepoznavanje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osoba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i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udaljenosti</a:t>
            </a:r>
            <a:endParaRPr lang="en-US" sz="2000" b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>
                <a:solidFill>
                  <a:schemeClr val="bg1"/>
                </a:solidFill>
              </a:rPr>
              <a:t>IoT </a:t>
            </a:r>
            <a:r>
              <a:rPr lang="en-US" sz="2000" b="0" dirty="0" err="1">
                <a:solidFill>
                  <a:schemeClr val="bg1"/>
                </a:solidFill>
              </a:rPr>
              <a:t>povezivanje</a:t>
            </a:r>
            <a:r>
              <a:rPr lang="en-US" sz="2000" b="0" dirty="0">
                <a:solidFill>
                  <a:schemeClr val="bg1"/>
                </a:solidFill>
              </a:rPr>
              <a:t> za </a:t>
            </a:r>
            <a:r>
              <a:rPr lang="en-US" sz="2000" b="0" dirty="0" err="1">
                <a:solidFill>
                  <a:schemeClr val="bg1"/>
                </a:solidFill>
              </a:rPr>
              <a:t>udaljeno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upravljanje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sustavom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putem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mobitela</a:t>
            </a:r>
            <a:endParaRPr lang="en-US" sz="2000" b="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 err="1">
                <a:solidFill>
                  <a:schemeClr val="bg1"/>
                </a:solidFill>
              </a:rPr>
              <a:t>Integracija</a:t>
            </a:r>
            <a:r>
              <a:rPr lang="en-US" sz="2000" b="0" dirty="0">
                <a:solidFill>
                  <a:schemeClr val="bg1"/>
                </a:solidFill>
              </a:rPr>
              <a:t> s </a:t>
            </a:r>
            <a:r>
              <a:rPr lang="en-US" sz="2000" b="0" dirty="0" err="1">
                <a:solidFill>
                  <a:schemeClr val="bg1"/>
                </a:solidFill>
              </a:rPr>
              <a:t>pametnim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kućama</a:t>
            </a:r>
            <a:r>
              <a:rPr lang="en-US" sz="2000" b="0" dirty="0">
                <a:solidFill>
                  <a:schemeClr val="bg1"/>
                </a:solidFill>
              </a:rPr>
              <a:t> (Home Assistant, Google Home)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0" dirty="0" err="1">
                <a:solidFill>
                  <a:schemeClr val="bg1"/>
                </a:solidFill>
              </a:rPr>
              <a:t>Višezonska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pokrivenost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većih</a:t>
            </a:r>
            <a:r>
              <a:rPr lang="en-US" sz="2000" b="0" dirty="0">
                <a:solidFill>
                  <a:schemeClr val="bg1"/>
                </a:solidFill>
              </a:rPr>
              <a:t> </a:t>
            </a:r>
            <a:r>
              <a:rPr lang="en-US" sz="2000" b="0" dirty="0" err="1">
                <a:solidFill>
                  <a:schemeClr val="bg1"/>
                </a:solidFill>
              </a:rPr>
              <a:t>prostora</a:t>
            </a:r>
            <a:endParaRPr lang="en-US" sz="2000" b="0" dirty="0">
              <a:solidFill>
                <a:schemeClr val="bg1"/>
              </a:solidFill>
            </a:endParaRPr>
          </a:p>
          <a:p>
            <a:endParaRPr lang="hr-HR" noProof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9A0E5C-B8D3-5940-D796-3764141AC5E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294A09A9-5501-47C1-A89A-A340965A2BE2}" type="slidenum">
              <a:rPr lang="hr-HR" noProof="0" smtClean="0"/>
              <a:pPr/>
              <a:t>9</a:t>
            </a:fld>
            <a:endParaRPr lang="hr-HR" noProof="0" dirty="0">
              <a:latin typeface="+mn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38DE61-1937-0003-23B3-86E1E47AF7D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r>
              <a:rPr lang="hr-HR" noProof="0" dirty="0">
                <a:latin typeface="+mn-lt"/>
              </a:rPr>
              <a:t>30.5.2025.</a:t>
            </a:r>
          </a:p>
        </p:txBody>
      </p:sp>
    </p:spTree>
    <p:extLst>
      <p:ext uri="{BB962C8B-B14F-4D97-AF65-F5344CB8AC3E}">
        <p14:creationId xmlns:p14="http://schemas.microsoft.com/office/powerpoint/2010/main" val="285770648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853419_Win32_SL_V5" id="{958D2C9E-948D-4354-BF9D-DF8AE3C2B240}" vid="{22D4A967-05D2-4D72-8594-54CFF341483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Background xmlns="71af3243-3dd4-4a8d-8c0d-dd76da1f02a5">false</Background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2DB9E12-8AC3-4138-BF4D-720A5525AB1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21FFAC0-05A2-416A-B06C-C248395482C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F4B194E-8B30-4377-8C59-ECFB902D2A2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{966A698C-79CB-43B2-9D39-F47D138081EA}tf78853419_win32</Template>
  <TotalTime>19</TotalTime>
  <Words>319</Words>
  <Application>Microsoft Office PowerPoint</Application>
  <PresentationFormat>Widescreen</PresentationFormat>
  <Paragraphs>87</Paragraphs>
  <Slides>11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Franklin Gothic Book</vt:lpstr>
      <vt:lpstr>Franklin Gothic Demi</vt:lpstr>
      <vt:lpstr>Custom</vt:lpstr>
      <vt:lpstr>Sigurnosni sustav s PIR senzorom i IR upravljanjem</vt:lpstr>
      <vt:lpstr>Sadržaj</vt:lpstr>
      <vt:lpstr>Uvod</vt:lpstr>
      <vt:lpstr>Tehnički zahtjevi </vt:lpstr>
      <vt:lpstr>Arhitektura sustava</vt:lpstr>
      <vt:lpstr>Glavne funkcionalnosti</vt:lpstr>
      <vt:lpstr>Demonstracija - video</vt:lpstr>
      <vt:lpstr>Testiranje</vt:lpstr>
      <vt:lpstr>Budućnost - ideje</vt:lpstr>
      <vt:lpstr>Zaključak</vt:lpstr>
      <vt:lpstr>Hvala na pažnji!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Maja Vignjević</dc:creator>
  <cp:lastModifiedBy>Maja Vignjević</cp:lastModifiedBy>
  <cp:revision>6</cp:revision>
  <dcterms:created xsi:type="dcterms:W3CDTF">2025-04-28T02:06:50Z</dcterms:created>
  <dcterms:modified xsi:type="dcterms:W3CDTF">2025-04-30T13:25:37Z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